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6" autoAdjust="0"/>
    <p:restoredTop sz="94660"/>
  </p:normalViewPr>
  <p:slideViewPr>
    <p:cSldViewPr snapToGrid="0">
      <p:cViewPr varScale="1">
        <p:scale>
          <a:sx n="95" d="100"/>
          <a:sy n="95" d="100"/>
        </p:scale>
        <p:origin x="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C3DFF-2BB2-4053-A526-2490B792D5B3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64B00-7718-497F-B6D6-488DEA9AF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7C99-9DA4-2190-F281-D7424031A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23A0B-8E8B-5218-37E7-6B2AB2D0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A9B06-C4A0-A9D0-C982-B3155203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E9825-C160-347B-8C93-84E97A71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06EAC-4EC0-F750-6BC1-42D10434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7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AAF06-04D3-D321-5354-7DE99779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A5001-C7E2-591B-FA88-E7352AD9C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49CD-D8A7-CCDB-B00A-D018145D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A90EB-80FC-12DB-5D9D-79FEE4DC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EAAAF-CDD6-A3AF-94C2-05464EA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1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4861DA-534B-C3BB-478B-4DEFE7AB0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1B8A6-A62A-D8CF-03F1-CAFF8B10D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D4714-3680-89BB-8585-2A6D7172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B3F73-79D1-F9EE-F2BD-B0686E66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CCC9-B4D3-012B-261B-902FCF24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8CC4-6400-853E-2712-BE131DEC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7947E-5317-4D15-62A2-FB8B6B827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7AF0C-166C-13D3-7A02-39766EF1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67959-CCB0-4417-1233-ABC7A4F3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939D-CB65-9FC5-1D31-A5FFE197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04624-0A9A-DE58-6679-0A550E6F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F4258-D289-0FD6-64C4-6BAC2C461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9B524-8FD7-2BC9-160C-86877BDD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1675C-93C7-5120-0824-03D2B709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3B65A-760A-EB46-BA32-1FACD6D6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4CC3-F216-7508-54A3-C5ACCB51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8413-6872-FA40-04CC-DBC166964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DF574-1EE7-D06E-4F94-BCCBA3BA5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77B23-4394-84C7-741B-46723ADF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3CECF-594F-E0FF-D3BA-2F6D44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1DCC2-952E-710E-83A3-120F83BF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6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959A-1E60-88E3-12A6-E747F3AF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3AC01-9DCF-BBB3-B089-27EB0369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2DD9-FC55-1A10-7C03-A0CDC698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6F509-3153-28CA-1082-A5D223CE5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F6C0F-46FC-70E2-09B4-4153BE13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C965E-096C-366A-466E-9F73248CE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EE2D0-FBBA-AEA4-5EBF-DBEAFD92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B73D0-4AC2-7B5E-454E-2AA133760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3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07EA-B6E2-A900-E569-F9AB7598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D3FB4-85A4-BC59-7B1C-1BF1B537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DB1A4-CA63-70FA-68F4-A93A1706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765C1-4F23-3E24-4A17-F898E50C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DB13B-7688-9805-F507-16226BCB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0AC75-7586-E065-B74E-23D8A9EF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12A63-4BE8-39E3-4CD1-985DACD7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8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C4BE-8DDC-1275-15E8-53F6F649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6C3D3-2F3E-074C-B3FE-940E08A0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CDC4C-9777-2EE7-FDAB-85AEEDD8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E253-0208-0C22-0FEB-D8EB77EC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4F0C5-3E8D-97F9-675A-1B0A9525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B8DDF-B563-10EF-26FF-6BE4A4A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94B5-74A6-AA70-5057-1B1D04E9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1EB151-CBE9-67F0-6130-B13410F7B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696A1-0A82-7521-2D2B-4984ADE50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35186-2F9E-078E-A122-BA42F044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6DD4-64A8-6261-D5E1-485F9CA2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81408-CD0E-68ED-060A-5EFD9168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0195E-FB59-672E-5BAF-9A232FD5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7BBB7-754A-9617-4F0F-D13CE593E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B265C-1285-27D1-6301-57675008F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DA91B-C8F3-35E0-9C9F-67944859F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F70E4-1957-E67E-1A4E-05B0FD57E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oerry.org/norbert/MarineElectricalPowerSystems/index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C01C-FF08-0435-57C1-318B51A8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452" y="2272275"/>
            <a:ext cx="9841230" cy="2387600"/>
          </a:xfrm>
        </p:spPr>
        <p:txBody>
          <a:bodyPr anchor="ctr"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Propulsion System Concept of Operations</a:t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Shipboard Power System Fundamentals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Revision of 7 February 2026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640AB-A565-F727-2337-204016324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10886"/>
            <a:ext cx="8654716" cy="1655762"/>
          </a:xfrm>
        </p:spPr>
        <p:txBody>
          <a:bodyPr/>
          <a:lstStyle/>
          <a:p>
            <a:r>
              <a:rPr lang="en-US" dirty="0"/>
              <a:t>Dr. Norbert Doerry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6F-B6B9-9C80-7F87-1F2167CEDE5C}"/>
              </a:ext>
            </a:extLst>
          </p:cNvPr>
          <p:cNvSpPr txBox="1"/>
          <p:nvPr/>
        </p:nvSpPr>
        <p:spPr>
          <a:xfrm>
            <a:off x="2706189" y="5505142"/>
            <a:ext cx="90111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http://doerry.org/norbert/MarineElectricalPowerSystems/index.htm</a:t>
            </a:r>
            <a:endParaRPr lang="en-US" dirty="0"/>
          </a:p>
          <a:p>
            <a:r>
              <a:rPr lang="en-US" dirty="0"/>
              <a:t>© 2026 by Norbert Doerry</a:t>
            </a:r>
            <a:br>
              <a:rPr lang="en-US" dirty="0"/>
            </a:br>
            <a:r>
              <a:rPr lang="en-US" dirty="0"/>
              <a:t>This work is licensed via: CC BY 4.0   (https://creativecommons.org/)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913044E-C0F4-BA34-07EE-457D30058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37359" y="5589416"/>
            <a:ext cx="766933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4A2807-77D8-8DCF-8A1B-1B05995E5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43" y="5589416"/>
            <a:ext cx="766933" cy="76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97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26273-5354-C577-446E-5EC4ECF37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Restorative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BE3AE-7643-4D26-A3EB-E0046F03F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Describe how the propulsion system is intended to be restored to nominal operation following failure or damage</a:t>
            </a:r>
          </a:p>
          <a:p>
            <a:pPr lvl="1"/>
            <a:r>
              <a:rPr lang="en-US" dirty="0"/>
              <a:t>Local control modes. </a:t>
            </a:r>
          </a:p>
          <a:p>
            <a:pPr lvl="1"/>
            <a:r>
              <a:rPr lang="en-US" dirty="0"/>
              <a:t>Use of clutches, shaft brakes, shaft seals, etc. in restorative operations.</a:t>
            </a:r>
          </a:p>
          <a:p>
            <a:pPr lvl="1"/>
            <a:r>
              <a:rPr lang="en-US" dirty="0"/>
              <a:t>Limitations on ship speed for different types of casualties and restorative methods.</a:t>
            </a:r>
          </a:p>
          <a:p>
            <a:pPr lvl="1"/>
            <a:r>
              <a:rPr lang="en-US" dirty="0"/>
              <a:t>Emergency steering procedures.</a:t>
            </a:r>
          </a:p>
          <a:p>
            <a:r>
              <a:rPr lang="en-US" dirty="0"/>
              <a:t>Used in:</a:t>
            </a:r>
          </a:p>
          <a:p>
            <a:pPr lvl="1"/>
            <a:r>
              <a:rPr lang="en-US" dirty="0"/>
              <a:t>Creating simulation models for dynamic simulations. </a:t>
            </a:r>
          </a:p>
          <a:p>
            <a:pPr lvl="1"/>
            <a:r>
              <a:rPr lang="en-US" dirty="0"/>
              <a:t>Survivability analyses. </a:t>
            </a:r>
          </a:p>
          <a:p>
            <a:pPr lvl="1"/>
            <a:r>
              <a:rPr lang="en-US" dirty="0"/>
              <a:t>Reliability analyses.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0F07A-2117-2627-2CE3-619165B6D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7BD69-3AF4-502A-3233-E43C3EF5E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4E33A-6A8A-40BA-8E94-01D9A400C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340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562C2-EFEC-AC2C-1B65-6845AE42F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Propulsion system trade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C8120-6652-7B66-EC3F-AB008A495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Document insights gained from analyses and trade-studies.</a:t>
            </a:r>
          </a:p>
          <a:p>
            <a:r>
              <a:rPr lang="en-US" dirty="0"/>
              <a:t>Used in:</a:t>
            </a:r>
          </a:p>
          <a:p>
            <a:pPr lvl="1"/>
            <a:r>
              <a:rPr lang="en-US" dirty="0"/>
              <a:t>Ensuring all other analyses and design activities reflect the insights.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9897D-A4D8-3BFD-DF42-B8BED1EAE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74188-1A06-9CFF-2C48-3E97560D7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76C8B-59A2-9BB7-99AC-619EB9D86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703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43540-E64C-5969-27A7-B757480A5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 / repair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6DCEA-9365-5A2D-4F00-3F68FA720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Document maintenance and repair strategies of propulsion system equipment.</a:t>
            </a:r>
          </a:p>
          <a:p>
            <a:r>
              <a:rPr lang="en-US" dirty="0"/>
              <a:t>Used in:</a:t>
            </a:r>
          </a:p>
          <a:p>
            <a:pPr lvl="1"/>
            <a:r>
              <a:rPr lang="en-US" dirty="0"/>
              <a:t>Determining how much redundancy to provide. </a:t>
            </a:r>
          </a:p>
          <a:p>
            <a:pPr lvl="1"/>
            <a:r>
              <a:rPr lang="en-US" dirty="0"/>
              <a:t>Determining Mean-Time to Repair for reliability analysis. </a:t>
            </a:r>
          </a:p>
          <a:p>
            <a:pPr lvl="1"/>
            <a:r>
              <a:rPr lang="en-US" dirty="0"/>
              <a:t>Determining how many spare parts are required onboard.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32A28-E2BF-66E8-8783-AC59D4632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87743-000B-24C4-5C20-816C20407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D14D2-449C-48E0-8AAB-14F895F7E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39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2C061-1A40-2057-4076-B7BE60027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Modernization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1F265-E19D-8EE7-592D-20966DE1C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Document features, if any, within the propulsion system design that facilitate modernization of the ship.</a:t>
            </a:r>
          </a:p>
          <a:p>
            <a:r>
              <a:rPr lang="en-US" dirty="0"/>
              <a:t>Used in:</a:t>
            </a:r>
          </a:p>
          <a:p>
            <a:pPr lvl="1"/>
            <a:r>
              <a:rPr lang="en-US" dirty="0"/>
              <a:t>Design of the propulsion system.</a:t>
            </a:r>
          </a:p>
          <a:p>
            <a:pPr lvl="1"/>
            <a:r>
              <a:rPr lang="en-US" dirty="0"/>
              <a:t>General arrangements.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9A22D0-2613-4618-B9DC-F926C15B1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F900D-55B5-1C82-9B95-C120FCB07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600D3-876C-CE08-7F6F-C0F8A88A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07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7A237-8BB9-9FA5-3F52-9488AEFB0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PS-CONOPS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1FAAF-120B-F6FC-A213-C3DE80EF4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Should be developed incrementally in a configuration managed environment. </a:t>
            </a:r>
          </a:p>
          <a:p>
            <a:r>
              <a:rPr lang="en-US" dirty="0"/>
              <a:t>Content should be developed in the order required to support ongoing analyses.</a:t>
            </a:r>
          </a:p>
          <a:p>
            <a:pPr lvl="1"/>
            <a:r>
              <a:rPr lang="en-US" dirty="0"/>
              <a:t>Information needed to support endurance fuel calculations and annual fuel calculations typically required first.</a:t>
            </a:r>
          </a:p>
          <a:p>
            <a:pPr lvl="1"/>
            <a:r>
              <a:rPr lang="en-US" dirty="0"/>
              <a:t>The creation of some content may be delayed to preliminary design.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E1745-74CB-D1B7-0100-B97E2C35F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6C55A-042B-CFBB-D8C1-6D69C48F1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F7A12-99EA-E237-8D5F-D2DCC9A29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35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E37A-1703-6FB9-2575-109AAB2D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DB4A07-2102-4C2B-A526-8C77D69B2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3896241"/>
              </p:ext>
            </p:extLst>
          </p:nvPr>
        </p:nvGraphicFramePr>
        <p:xfrm>
          <a:off x="1280160" y="1690688"/>
          <a:ext cx="10073640" cy="1188720"/>
        </p:xfrm>
        <a:graphic>
          <a:graphicData uri="http://schemas.openxmlformats.org/drawingml/2006/table">
            <a:tbl>
              <a:tblPr/>
              <a:tblGrid>
                <a:gridCol w="7395210">
                  <a:extLst>
                    <a:ext uri="{9D8B030D-6E8A-4147-A177-3AD203B41FA5}">
                      <a16:colId xmlns:a16="http://schemas.microsoft.com/office/drawing/2014/main" val="136993684"/>
                    </a:ext>
                  </a:extLst>
                </a:gridCol>
                <a:gridCol w="2678430">
                  <a:extLst>
                    <a:ext uri="{9D8B030D-6E8A-4147-A177-3AD203B41FA5}">
                      <a16:colId xmlns:a16="http://schemas.microsoft.com/office/drawing/2014/main" val="352429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a Propulsion System Concept of Operations</a:t>
                      </a: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Remember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65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a Propulsion System Concept of Operations</a:t>
                      </a: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77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is a Propulsion system concept of operations developed</a:t>
                      </a: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?	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Apply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842452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2BF393-A538-5620-3A16-5A6CAA07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7911A-2B07-5A3B-E5D2-AB7AF0E4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2EC987-552B-0FFD-E1AD-4D23888FA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00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7BD33-4040-127A-1F3D-C4B9FA3FA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F2F83-AF5C-861F-11E9-9974C9582F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propulsion system concept of operations (PS-CONOPS) documents how the designer intends for the ship’s propulsion system is to be:</a:t>
            </a:r>
          </a:p>
          <a:p>
            <a:pPr lvl="1"/>
            <a:r>
              <a:rPr lang="en-US" dirty="0"/>
              <a:t>Designed </a:t>
            </a:r>
          </a:p>
          <a:p>
            <a:pPr lvl="1"/>
            <a:r>
              <a:rPr lang="en-US" dirty="0"/>
              <a:t>Operated during normal, nominal operations </a:t>
            </a:r>
          </a:p>
          <a:p>
            <a:pPr lvl="1"/>
            <a:r>
              <a:rPr lang="en-US" dirty="0"/>
              <a:t>Operated during restorative operations </a:t>
            </a:r>
          </a:p>
          <a:p>
            <a:pPr lvl="1"/>
            <a:r>
              <a:rPr lang="en-US" dirty="0"/>
              <a:t>Maintained </a:t>
            </a:r>
          </a:p>
          <a:p>
            <a:pPr lvl="1"/>
            <a:r>
              <a:rPr lang="en-US" dirty="0"/>
              <a:t>Repaired </a:t>
            </a:r>
          </a:p>
          <a:p>
            <a:pPr lvl="1"/>
            <a:r>
              <a:rPr lang="en-US" dirty="0"/>
              <a:t>Upgraded</a:t>
            </a:r>
          </a:p>
          <a:p>
            <a:r>
              <a:rPr lang="en-US" dirty="0"/>
              <a:t>PS-CONOPS is a working document </a:t>
            </a:r>
          </a:p>
          <a:p>
            <a:pPr lvl="1"/>
            <a:r>
              <a:rPr lang="en-US" dirty="0"/>
              <a:t>Content is generated during the design process as needed to support design and analysis</a:t>
            </a:r>
          </a:p>
          <a:p>
            <a:pPr lvl="1"/>
            <a:r>
              <a:rPr lang="en-US" dirty="0"/>
              <a:t>Serves as single source of truth to ensure consistency for calculations, analyses, and simulations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9D31D-6CA4-B973-7E8E-C466781AA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1E6DB-27B3-330E-14F4-561A3D71A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D8A59-5826-DBA6-8F8D-190BA4121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31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C24FB-9C14-C741-DDBB-AEF6116E9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PS-CONOPS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31C48-C8E2-F1D7-AE98-E3EF3377E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Serve as a single source of truth for design assumptions needed to support design and analysis activities (including simulations). </a:t>
            </a:r>
          </a:p>
          <a:p>
            <a:r>
              <a:rPr lang="en-US" dirty="0"/>
              <a:t>Define standard propulsion system line-ups. </a:t>
            </a:r>
          </a:p>
          <a:p>
            <a:r>
              <a:rPr lang="en-US" dirty="0"/>
              <a:t>Reflect knowledge gained from propulsion system studies.</a:t>
            </a:r>
          </a:p>
          <a:p>
            <a:r>
              <a:rPr lang="en-US" dirty="0"/>
              <a:t>Provide operators, designers, and maintainers with insight as to how the designers intended for the propulsion system to operate under different conditions.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57466-DF34-E7AB-7880-926D03A7A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3E5A4-E91B-2EAD-A8B7-47CBEB714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94E6B-0D00-3A59-734B-8C5E27739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54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77BD1-8561-8379-C3F6-16E7F447E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PS-CONOPS as part of the design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A5DD5-6BA6-F303-7F69-92C479CAB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of the digital thread within a digital design environment. </a:t>
            </a:r>
          </a:p>
          <a:p>
            <a:pPr lvl="1"/>
            <a:r>
              <a:rPr lang="en-US" dirty="0"/>
              <a:t>Evolution of the PS-CONOPS should be traceable over time. </a:t>
            </a:r>
          </a:p>
          <a:p>
            <a:pPr lvl="1"/>
            <a:r>
              <a:rPr lang="en-US" dirty="0"/>
              <a:t>May refer to other configuration managed documents or databases that serve as a single source of truth. </a:t>
            </a:r>
          </a:p>
          <a:p>
            <a:pPr lvl="2"/>
            <a:r>
              <a:rPr lang="en-US" dirty="0"/>
              <a:t>PS-CONOPS should only link to authoritative sources of data. </a:t>
            </a:r>
          </a:p>
          <a:p>
            <a:r>
              <a:rPr lang="en-US" dirty="0"/>
              <a:t>As the PS-CONOPS evolves, changes should be examined to determine if analyses should be repeated to reflect the changes.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72043-CC5C-4D0A-A3CC-001A137CB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644AE-DAE6-B949-D8CD-F46F7E34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43EB5-0A4F-3E9C-1A27-16955DE26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501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803C3-920A-A4FB-0694-59BC9F457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PS-CONOPS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FC132-7131-1025-BA6E-BDEB9C0EF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Overarching assumptions and requirements</a:t>
            </a:r>
          </a:p>
          <a:p>
            <a:r>
              <a:rPr lang="en-US" dirty="0"/>
              <a:t>Propulsion system machinery line-ups</a:t>
            </a:r>
          </a:p>
          <a:p>
            <a:r>
              <a:rPr lang="en-US" dirty="0"/>
              <a:t>Nominal Operations</a:t>
            </a:r>
          </a:p>
          <a:p>
            <a:r>
              <a:rPr lang="en-US" dirty="0"/>
              <a:t>Restorative Operations</a:t>
            </a:r>
          </a:p>
          <a:p>
            <a:r>
              <a:rPr lang="en-US" dirty="0"/>
              <a:t>Propulsion system trade studies</a:t>
            </a:r>
          </a:p>
          <a:p>
            <a:r>
              <a:rPr lang="en-US" dirty="0"/>
              <a:t>Maintenance / repair strategy</a:t>
            </a:r>
          </a:p>
          <a:p>
            <a:r>
              <a:rPr lang="en-US" dirty="0"/>
              <a:t>Modernization strategy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E4EDC-5741-43F1-0F46-B90EC5F32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55EF2-07A3-BD99-E10D-97C4241AC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3BA16-78CD-1FB4-C1F5-6C316D1BD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02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5BE92-730F-6C8A-498C-B6A338EA5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Overarching assumptions and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9D760-D227-EC2F-59CF-CF883DD41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Typical overarching assumptions and requirements documented or referenced in the PS-CONOPS:</a:t>
            </a:r>
          </a:p>
          <a:p>
            <a:pPr lvl="1"/>
            <a:r>
              <a:rPr lang="en-US" dirty="0"/>
              <a:t>Margin and service life allowance policy </a:t>
            </a:r>
          </a:p>
          <a:p>
            <a:pPr lvl="1"/>
            <a:r>
              <a:rPr lang="en-US" dirty="0"/>
              <a:t>Ship service life </a:t>
            </a:r>
          </a:p>
          <a:p>
            <a:pPr lvl="1"/>
            <a:r>
              <a:rPr lang="en-US" dirty="0"/>
              <a:t>Redundancy requirements</a:t>
            </a:r>
          </a:p>
          <a:p>
            <a:pPr lvl="1"/>
            <a:r>
              <a:rPr lang="en-US" dirty="0"/>
              <a:t>Survivability requirements </a:t>
            </a:r>
          </a:p>
          <a:p>
            <a:pPr lvl="1"/>
            <a:r>
              <a:rPr lang="en-US" dirty="0"/>
              <a:t>Maneuvering requirements </a:t>
            </a:r>
          </a:p>
          <a:p>
            <a:pPr lvl="1"/>
            <a:r>
              <a:rPr lang="en-US" dirty="0"/>
              <a:t>Turning requirements </a:t>
            </a:r>
          </a:p>
          <a:p>
            <a:pPr lvl="1"/>
            <a:r>
              <a:rPr lang="en-US" dirty="0"/>
              <a:t>Crash stop / reversal requirements </a:t>
            </a:r>
          </a:p>
          <a:p>
            <a:pPr lvl="1"/>
            <a:r>
              <a:rPr lang="en-US" dirty="0"/>
              <a:t>Dynamic positioning requirements </a:t>
            </a:r>
          </a:p>
          <a:p>
            <a:pPr lvl="1"/>
            <a:r>
              <a:rPr lang="en-US" dirty="0"/>
              <a:t>Autopilot requirements </a:t>
            </a:r>
          </a:p>
          <a:p>
            <a:pPr lvl="1"/>
            <a:r>
              <a:rPr lang="en-US" dirty="0"/>
              <a:t>Propulsion system lineups for endurance calculations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03466-4C0A-A30E-B010-4E0349A71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BBAAC-3793-E2E6-EB63-4A47A30BC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128CA-5979-40FD-33EB-0090438F7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810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3413A-E614-1E19-9819-645367FCB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Propulsion system machinery lineups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3ED8D-2C96-E8F4-0D8C-099B63223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each operating condition detailed in the EPS-CONOPS</a:t>
            </a:r>
          </a:p>
          <a:p>
            <a:pPr lvl="1"/>
            <a:r>
              <a:rPr lang="en-US" dirty="0"/>
              <a:t>Propulsion scheduling table</a:t>
            </a:r>
          </a:p>
          <a:p>
            <a:pPr lvl="1"/>
            <a:r>
              <a:rPr lang="en-US" dirty="0"/>
              <a:t>Propulsion system configurations</a:t>
            </a:r>
          </a:p>
          <a:p>
            <a:r>
              <a:rPr lang="en-US" dirty="0"/>
              <a:t>Used in</a:t>
            </a:r>
          </a:p>
          <a:p>
            <a:pPr lvl="1"/>
            <a:r>
              <a:rPr lang="en-US" dirty="0"/>
              <a:t>Endurance fuel calculations</a:t>
            </a:r>
          </a:p>
          <a:p>
            <a:pPr lvl="1"/>
            <a:r>
              <a:rPr lang="en-US" dirty="0"/>
              <a:t>Annual fuel calculations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C62FD-EF96-B798-B23B-070EB9C91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93A0F-52F1-9773-6085-84C6473C5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4EDDE-C8D0-0455-781F-3C11F3C9B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61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DB10D-F014-7A73-6BC3-89F5A27E2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Nominal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D158D-3EEE-E41F-2031-0B9F67EE9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Describe how the propulsion system is intended to operate:</a:t>
            </a:r>
          </a:p>
          <a:p>
            <a:pPr lvl="1"/>
            <a:r>
              <a:rPr lang="en-US" dirty="0"/>
              <a:t>For each of the operating conditions, what performance attributes should be optimized. </a:t>
            </a:r>
          </a:p>
          <a:p>
            <a:pPr lvl="1"/>
            <a:r>
              <a:rPr lang="en-US" dirty="0"/>
              <a:t>The process for transitioning between propulsion system lineups. </a:t>
            </a:r>
          </a:p>
          <a:p>
            <a:pPr lvl="1"/>
            <a:r>
              <a:rPr lang="en-US" dirty="0"/>
              <a:t>Limitations for the use of auxiliary propulsion motors and thrusters. </a:t>
            </a:r>
          </a:p>
          <a:p>
            <a:pPr lvl="1"/>
            <a:r>
              <a:rPr lang="en-US" dirty="0"/>
              <a:t>Expected control modes (constant power, constant torque, or constant speed) and limitations on the use of control modes. </a:t>
            </a:r>
          </a:p>
          <a:p>
            <a:pPr lvl="1"/>
            <a:r>
              <a:rPr lang="en-US" dirty="0"/>
              <a:t>Limitations, if any, on operating in trail-shaft. </a:t>
            </a:r>
          </a:p>
          <a:p>
            <a:pPr lvl="1"/>
            <a:r>
              <a:rPr lang="en-US" dirty="0"/>
              <a:t>Uses of jacking gear and turning gear. </a:t>
            </a:r>
          </a:p>
          <a:p>
            <a:pPr lvl="1"/>
            <a:r>
              <a:rPr lang="en-US" dirty="0"/>
              <a:t>Shaft grounding system / cathodic protection system description. </a:t>
            </a:r>
          </a:p>
          <a:p>
            <a:pPr lvl="1"/>
            <a:r>
              <a:rPr lang="en-US" dirty="0"/>
              <a:t>Operation of steering gear.</a:t>
            </a:r>
          </a:p>
          <a:p>
            <a:r>
              <a:rPr lang="en-US" dirty="0"/>
              <a:t>Used in:</a:t>
            </a:r>
          </a:p>
          <a:p>
            <a:pPr lvl="1"/>
            <a:r>
              <a:rPr lang="en-US" dirty="0"/>
              <a:t>Creating simulation models for dynamic simulations.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1C6E1-1C76-EF9A-AD7A-40476E570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E8D27-87BE-5F7A-62A1-4E4170DA9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BB972-B433-72BD-8AAA-96CD14228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47287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8374</TotalTime>
  <Words>944</Words>
  <Application>Microsoft Office PowerPoint</Application>
  <PresentationFormat>Widescreen</PresentationFormat>
  <Paragraphs>141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1_Office Theme</vt:lpstr>
      <vt:lpstr>Propulsion System Concept of Operations Shipboard Power System Fundamentals  Revision of 7 February 2026</vt:lpstr>
      <vt:lpstr>Essential Questions</vt:lpstr>
      <vt:lpstr>Introduction</vt:lpstr>
      <vt:lpstr>PS-CONOPS uses</vt:lpstr>
      <vt:lpstr>PS-CONOPS as part of the design process</vt:lpstr>
      <vt:lpstr>PS-CONOPS content</vt:lpstr>
      <vt:lpstr>Overarching assumptions and requirements</vt:lpstr>
      <vt:lpstr>Propulsion system machinery lineups</vt:lpstr>
      <vt:lpstr>Nominal operations</vt:lpstr>
      <vt:lpstr>Restorative operations</vt:lpstr>
      <vt:lpstr>Propulsion system trade studies</vt:lpstr>
      <vt:lpstr>Maintenance / repair strategy</vt:lpstr>
      <vt:lpstr>Modernization Strategy</vt:lpstr>
      <vt:lpstr>PS-CONOPS development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PS-CONOPS</dc:title>
  <dc:creator>Norbert Doerry</dc:creator>
  <cp:lastModifiedBy>Norbert Doerry</cp:lastModifiedBy>
  <cp:revision>145</cp:revision>
  <dcterms:created xsi:type="dcterms:W3CDTF">2025-04-03T12:58:23Z</dcterms:created>
  <dcterms:modified xsi:type="dcterms:W3CDTF">2026-02-07T16:59:23Z</dcterms:modified>
</cp:coreProperties>
</file>